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340" r:id="rId3"/>
    <p:sldId id="345" r:id="rId4"/>
    <p:sldId id="346" r:id="rId5"/>
    <p:sldId id="347" r:id="rId6"/>
    <p:sldId id="348" r:id="rId7"/>
    <p:sldId id="349" r:id="rId8"/>
    <p:sldId id="344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won" initials="K" lastIdx="2" clrIdx="0">
    <p:extLst>
      <p:ext uri="{19B8F6BF-5375-455C-9EA6-DF929625EA0E}">
        <p15:presenceInfo xmlns:p15="http://schemas.microsoft.com/office/powerpoint/2012/main" userId="Kw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7416" autoAdjust="0"/>
  </p:normalViewPr>
  <p:slideViewPr>
    <p:cSldViewPr snapToGrid="0">
      <p:cViewPr varScale="1">
        <p:scale>
          <a:sx n="80" d="100"/>
          <a:sy n="80" d="100"/>
        </p:scale>
        <p:origin x="58" y="16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2FF36D-972C-4DCA-A69B-9917ADB91F52}" type="datetimeFigureOut">
              <a:rPr lang="ko-KR" altLang="en-US" smtClean="0"/>
              <a:t>2014-10-02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58D7C-AF21-4F02-91DA-71027B0CC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074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mailto:hyicksin@gmail.com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476673"/>
            <a:ext cx="10363200" cy="754355"/>
          </a:xfrm>
        </p:spPr>
        <p:txBody>
          <a:bodyPr/>
          <a:lstStyle>
            <a:lvl1pPr>
              <a:defRPr b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20619" y="1237016"/>
            <a:ext cx="10359957" cy="51787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673600" y="6584426"/>
            <a:ext cx="2844800" cy="274324"/>
          </a:xfrm>
        </p:spPr>
        <p:txBody>
          <a:bodyPr/>
          <a:lstStyle/>
          <a:p>
            <a:fld id="{BD7527FD-FDA8-4393-80CC-731C9DD193A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Rectangle 8"/>
          <p:cNvSpPr txBox="1">
            <a:spLocks noChangeArrowheads="1"/>
          </p:cNvSpPr>
          <p:nvPr/>
        </p:nvSpPr>
        <p:spPr>
          <a:xfrm>
            <a:off x="3053695" y="4797152"/>
            <a:ext cx="6035928" cy="1385908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b="1" dirty="0" smtClean="0">
                <a:solidFill>
                  <a:srgbClr val="FF9900"/>
                </a:solidFill>
                <a:latin typeface="Arial" charset="0"/>
              </a:rPr>
              <a:t>Embedded Software Design Lab., </a:t>
            </a:r>
          </a:p>
          <a:p>
            <a:pPr marL="0" indent="0" algn="ctr">
              <a:buNone/>
            </a:pPr>
            <a:r>
              <a:rPr lang="en-US" altLang="ko-KR" sz="1800" b="1" dirty="0" smtClean="0">
                <a:solidFill>
                  <a:srgbClr val="FF9900"/>
                </a:solidFill>
                <a:latin typeface="Arial" charset="0"/>
              </a:rPr>
              <a:t>Dept. of Embedded Systems Eng.,</a:t>
            </a:r>
          </a:p>
          <a:p>
            <a:pPr marL="0" indent="0" algn="ctr">
              <a:buNone/>
            </a:pPr>
            <a:r>
              <a:rPr lang="en-US" altLang="ko-KR" sz="1800" b="1" dirty="0" smtClean="0">
                <a:solidFill>
                  <a:schemeClr val="tx2"/>
                </a:solidFill>
                <a:latin typeface="Arial" charset="0"/>
                <a:hlinkClick r:id="rId2"/>
              </a:rPr>
              <a:t>hyicksin@gmail.com</a:t>
            </a:r>
            <a:endParaRPr lang="en-US" altLang="ko-KR" sz="1800" b="1" dirty="0" smtClean="0">
              <a:solidFill>
                <a:schemeClr val="tx2"/>
              </a:solidFill>
              <a:latin typeface="Arial" charset="0"/>
            </a:endParaRPr>
          </a:p>
          <a:p>
            <a:pPr marL="0" indent="0" algn="ctr">
              <a:buNone/>
            </a:pPr>
            <a:r>
              <a:rPr lang="en-US" altLang="ko-KR" sz="1800" b="1" dirty="0" err="1" smtClean="0">
                <a:solidFill>
                  <a:schemeClr val="tx2"/>
                </a:solidFill>
                <a:latin typeface="Arial" charset="0"/>
              </a:rPr>
              <a:t>Hyucksin</a:t>
            </a:r>
            <a:r>
              <a:rPr lang="en-US" altLang="ko-KR" sz="1800" b="1" baseline="0" dirty="0" smtClean="0">
                <a:solidFill>
                  <a:schemeClr val="tx2"/>
                </a:solidFill>
                <a:latin typeface="Arial" charset="0"/>
              </a:rPr>
              <a:t> Kwon</a:t>
            </a:r>
            <a:endParaRPr lang="en-US" altLang="ko-KR" sz="1800" b="1" dirty="0" smtClean="0">
              <a:solidFill>
                <a:schemeClr val="tx2"/>
              </a:solidFill>
              <a:latin typeface="Arial" charset="0"/>
            </a:endParaRPr>
          </a:p>
        </p:txBody>
      </p:sp>
      <p:pic>
        <p:nvPicPr>
          <p:cNvPr id="2053" name="Picture 5" descr="C:\Documents and Settings\MYHOME\바탕 화면\main_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071" y="1907955"/>
            <a:ext cx="5733860" cy="286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048000" y="618306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altLang="ko-KR" sz="1200" b="1" dirty="0" smtClean="0">
                <a:solidFill>
                  <a:srgbClr val="C00000"/>
                </a:solidFill>
                <a:latin typeface="Arial" charset="0"/>
              </a:rPr>
              <a:t>Copyright</a:t>
            </a:r>
            <a:r>
              <a:rPr lang="en-US" altLang="ko-KR" sz="1200" b="1" baseline="0" dirty="0" smtClean="0">
                <a:solidFill>
                  <a:srgbClr val="C00000"/>
                </a:solidFill>
                <a:latin typeface="Arial" charset="0"/>
              </a:rPr>
              <a:t> </a:t>
            </a:r>
            <a:r>
              <a:rPr lang="ko-KR" altLang="en-US" sz="1200" b="1" baseline="0" smtClean="0">
                <a:solidFill>
                  <a:srgbClr val="C00000"/>
                </a:solidFill>
                <a:latin typeface="Arial" charset="0"/>
              </a:rPr>
              <a:t>ⓒ </a:t>
            </a:r>
            <a:r>
              <a:rPr lang="en-US" altLang="ko-KR" sz="1200" b="1" baseline="0" smtClean="0">
                <a:solidFill>
                  <a:srgbClr val="C00000"/>
                </a:solidFill>
                <a:latin typeface="Arial" charset="0"/>
              </a:rPr>
              <a:t>2014 ESD </a:t>
            </a:r>
            <a:r>
              <a:rPr lang="en-US" altLang="ko-KR" sz="1200" b="1" baseline="0" dirty="0" smtClean="0">
                <a:solidFill>
                  <a:srgbClr val="C00000"/>
                </a:solidFill>
                <a:latin typeface="Arial" charset="0"/>
              </a:rPr>
              <a:t>Lab. All rights reserved.</a:t>
            </a:r>
            <a:endParaRPr lang="en-US" altLang="ko-KR" sz="1200" b="1" dirty="0" smtClean="0">
              <a:solidFill>
                <a:srgbClr val="C00000"/>
              </a:solidFill>
              <a:latin typeface="Arial" charset="0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>
              <a:defRPr/>
            </a:lvl1pPr>
          </a:lstStyle>
          <a:p>
            <a:fld id="{7E388352-6C77-4533-824F-37E3AD8A7F90}" type="datetimeFigureOut">
              <a:rPr lang="ko-KR" altLang="en-US" smtClean="0"/>
              <a:pPr/>
              <a:t>2014-10-02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2871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88352-6C77-4533-824F-37E3AD8A7F90}" type="datetimeFigureOut">
              <a:rPr lang="ko-KR" altLang="en-US" smtClean="0"/>
              <a:pPr/>
              <a:t>2014-10-02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527FD-FDA8-4393-80CC-731C9DD193A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656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88352-6C77-4533-824F-37E3AD8A7F90}" type="datetimeFigureOut">
              <a:rPr lang="ko-KR" altLang="en-US" smtClean="0"/>
              <a:pPr/>
              <a:t>2014-10-02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527FD-FDA8-4393-80CC-731C9DD193A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106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>
                <a:solidFill>
                  <a:srgbClr val="FF0000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88352-6C77-4533-824F-37E3AD8A7F90}" type="datetimeFigureOut">
              <a:rPr lang="ko-KR" altLang="en-US" smtClean="0"/>
              <a:pPr/>
              <a:t>2014-10-02</a:t>
            </a:fld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D7527FD-FDA8-4393-80CC-731C9DD193A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1781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88352-6C77-4533-824F-37E3AD8A7F90}" type="datetimeFigureOut">
              <a:rPr lang="ko-KR" altLang="en-US" smtClean="0"/>
              <a:pPr/>
              <a:t>2014-10-02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527FD-FDA8-4393-80CC-731C9DD193A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1477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88352-6C77-4533-824F-37E3AD8A7F90}" type="datetimeFigureOut">
              <a:rPr lang="ko-KR" altLang="en-US" smtClean="0"/>
              <a:pPr/>
              <a:t>2014-10-02</a:t>
            </a:fld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527FD-FDA8-4393-80CC-731C9DD193A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8484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88352-6C77-4533-824F-37E3AD8A7F90}" type="datetimeFigureOut">
              <a:rPr lang="ko-KR" altLang="en-US" smtClean="0"/>
              <a:pPr/>
              <a:t>2014-10-02</a:t>
            </a:fld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527FD-FDA8-4393-80CC-731C9DD193A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8986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88352-6C77-4533-824F-37E3AD8A7F90}" type="datetimeFigureOut">
              <a:rPr lang="ko-KR" altLang="en-US" smtClean="0"/>
              <a:pPr/>
              <a:t>2014-10-02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527FD-FDA8-4393-80CC-731C9DD193A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1820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88352-6C77-4533-824F-37E3AD8A7F90}" type="datetimeFigureOut">
              <a:rPr lang="ko-KR" altLang="en-US" smtClean="0"/>
              <a:pPr/>
              <a:t>2014-10-02</a:t>
            </a:fld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527FD-FDA8-4393-80CC-731C9DD193A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285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88352-6C77-4533-824F-37E3AD8A7F90}" type="datetimeFigureOut">
              <a:rPr lang="ko-KR" altLang="en-US" smtClean="0"/>
              <a:pPr/>
              <a:t>2014-10-02</a:t>
            </a:fld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527FD-FDA8-4393-80CC-731C9DD193A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02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88352-6C77-4533-824F-37E3AD8A7F90}" type="datetimeFigureOut">
              <a:rPr lang="ko-KR" altLang="en-US" smtClean="0"/>
              <a:pPr/>
              <a:t>2014-10-02</a:t>
            </a:fld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527FD-FDA8-4393-80CC-731C9DD193A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262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7" y="20781"/>
            <a:ext cx="2535823" cy="415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C:\Documents and Settings\MYHOME\바탕 화면\연구실앱\이미지\esdl_banner_white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6732" y="62381"/>
            <a:ext cx="1177195" cy="25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0" y="6559810"/>
            <a:ext cx="12192000" cy="325574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3392" y="404664"/>
            <a:ext cx="10972800" cy="5845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052736"/>
            <a:ext cx="10972800" cy="5400600"/>
          </a:xfrm>
          <a:prstGeom prst="rect">
            <a:avLst/>
          </a:prstGeom>
        </p:spPr>
        <p:txBody>
          <a:bodyPr vert="horz" wrap="square" lIns="7200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 smtClean="0"/>
          </a:p>
          <a:p>
            <a:pPr lv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0378277" y="6600488"/>
            <a:ext cx="1766396" cy="2493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1">
                <a:solidFill>
                  <a:schemeClr val="bg1"/>
                </a:solidFill>
              </a:defRPr>
            </a:lvl1pPr>
          </a:lstStyle>
          <a:p>
            <a:fld id="{7E388352-6C77-4533-824F-37E3AD8A7F90}" type="datetimeFigureOut">
              <a:rPr lang="ko-KR" altLang="en-US" smtClean="0"/>
              <a:pPr/>
              <a:t>2014-10-02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655840" y="6584426"/>
            <a:ext cx="2844800" cy="2743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1">
                <a:solidFill>
                  <a:schemeClr val="bg1"/>
                </a:solidFill>
              </a:defRPr>
            </a:lvl1pPr>
          </a:lstStyle>
          <a:p>
            <a:fld id="{BD7527FD-FDA8-4393-80CC-731C9DD193A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026" name="Picture 2" descr="C:\Documents and Settings\MYHOME\바탕 화면\연구실앱\이미지\esdl_banner.pn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1"/>
          <a:stretch/>
        </p:blipFill>
        <p:spPr bwMode="auto">
          <a:xfrm>
            <a:off x="122720" y="6615109"/>
            <a:ext cx="788704" cy="22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091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2400" b="1" kern="1200">
          <a:solidFill>
            <a:srgbClr val="7030A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lnSpc>
          <a:spcPct val="150000"/>
        </a:lnSpc>
        <a:spcBef>
          <a:spcPct val="20000"/>
        </a:spcBef>
        <a:buFont typeface="Wingdings" pitchFamily="2" charset="2"/>
        <a:buChar char="v"/>
        <a:defRPr sz="1600" b="1" kern="1200">
          <a:solidFill>
            <a:srgbClr val="003366"/>
          </a:solidFill>
          <a:latin typeface="+mn-lt"/>
          <a:ea typeface="+mn-ea"/>
          <a:cs typeface="+mn-cs"/>
        </a:defRPr>
      </a:lvl1pPr>
      <a:lvl2pPr marL="612000" indent="-285750" algn="l" defTabSz="914400" rtl="0" eaLnBrk="1" latinLnBrk="1" hangingPunct="1">
        <a:spcBef>
          <a:spcPct val="20000"/>
        </a:spcBef>
        <a:buFont typeface="Wingdings" pitchFamily="2" charset="2"/>
        <a:buChar char=""/>
        <a:defRPr sz="14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864000" indent="-228600" algn="l" defTabSz="914400" rtl="0" eaLnBrk="1" latinLnBrk="1" hangingPunct="1">
        <a:spcBef>
          <a:spcPct val="20000"/>
        </a:spcBef>
        <a:buFont typeface="Wingdings 2" pitchFamily="18" charset="2"/>
        <a:buChar char=""/>
        <a:defRPr sz="12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1520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100" b="1" kern="1200">
          <a:solidFill>
            <a:srgbClr val="0070C0"/>
          </a:solidFill>
          <a:latin typeface="+mn-lt"/>
          <a:ea typeface="+mn-ea"/>
          <a:cs typeface="+mn-cs"/>
        </a:defRPr>
      </a:lvl4pPr>
      <a:lvl5pPr marL="1404000" indent="-228600" algn="l" defTabSz="914400" rtl="0" eaLnBrk="1" latinLnBrk="1" hangingPunct="1">
        <a:spcBef>
          <a:spcPct val="20000"/>
        </a:spcBef>
        <a:buFont typeface="Wingdings" pitchFamily="2" charset="2"/>
        <a:buChar char=""/>
        <a:defRPr sz="1100" b="1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10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주차 보고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얼굴 </a:t>
            </a:r>
            <a:r>
              <a:rPr lang="ko-KR" altLang="en-US" dirty="0" smtClean="0"/>
              <a:t>탐색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440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진행 상황</a:t>
            </a:r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609600" y="1052736"/>
            <a:ext cx="10972800" cy="5400600"/>
          </a:xfrm>
          <a:prstGeom prst="rect">
            <a:avLst/>
          </a:prstGeom>
        </p:spPr>
        <p:txBody>
          <a:bodyPr vert="horz" wrap="square" lIns="7200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v"/>
              <a:defRPr sz="1600" b="1" kern="1200">
                <a:solidFill>
                  <a:srgbClr val="003366"/>
                </a:solidFill>
                <a:latin typeface="+mn-lt"/>
                <a:ea typeface="+mn-ea"/>
                <a:cs typeface="+mn-cs"/>
              </a:defRPr>
            </a:lvl1pPr>
            <a:lvl2pPr marL="612000" indent="-2857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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4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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52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100" b="1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1404000" indent="-2286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"/>
              <a:defRPr sz="1100" b="1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측면 얼굴 인식</a:t>
            </a:r>
            <a:endParaRPr lang="en-US" altLang="ko-KR" dirty="0" smtClean="0"/>
          </a:p>
          <a:p>
            <a:pPr lvl="1">
              <a:lnSpc>
                <a:spcPct val="200000"/>
              </a:lnSpc>
            </a:pPr>
            <a:r>
              <a:rPr lang="ko-KR" altLang="en-US" dirty="0" smtClean="0"/>
              <a:t>학습 </a:t>
            </a:r>
            <a:r>
              <a:rPr lang="ko-KR" altLang="en-US" dirty="0" err="1" smtClean="0"/>
              <a:t>튜토리얼과</a:t>
            </a:r>
            <a:r>
              <a:rPr lang="ko-KR" altLang="en-US" dirty="0" smtClean="0"/>
              <a:t> 다른 사람들의 설정 값을 따라서 해보았는데 성능이 잘 나오지 않았습니다</a:t>
            </a:r>
            <a:r>
              <a:rPr lang="en-US" altLang="ko-KR" dirty="0" smtClean="0"/>
              <a:t>.</a:t>
            </a:r>
          </a:p>
          <a:p>
            <a:pPr lvl="2">
              <a:lnSpc>
                <a:spcPct val="200000"/>
              </a:lnSpc>
            </a:pPr>
            <a:r>
              <a:rPr lang="en-US" altLang="ko-KR" dirty="0" smtClean="0"/>
              <a:t>(</a:t>
            </a:r>
            <a:r>
              <a:rPr lang="ko-KR" altLang="en-US" dirty="0" smtClean="0"/>
              <a:t>정면 얼굴을 학습시키는 설정 값</a:t>
            </a:r>
            <a:r>
              <a:rPr lang="en-US" altLang="ko-KR" dirty="0" smtClean="0"/>
              <a:t>)</a:t>
            </a:r>
          </a:p>
          <a:p>
            <a:pPr lvl="2">
              <a:lnSpc>
                <a:spcPct val="200000"/>
              </a:lnSpc>
            </a:pPr>
            <a:r>
              <a:rPr lang="ko-KR" altLang="en-US" dirty="0" smtClean="0"/>
              <a:t>측면은 공개된 설정 값이 없었습니다</a:t>
            </a:r>
            <a:r>
              <a:rPr lang="en-US" altLang="ko-KR" dirty="0" smtClean="0"/>
              <a:t>.</a:t>
            </a:r>
          </a:p>
          <a:p>
            <a:pPr lvl="1">
              <a:lnSpc>
                <a:spcPct val="200000"/>
              </a:lnSpc>
            </a:pPr>
            <a:r>
              <a:rPr lang="ko-KR" altLang="en-US" dirty="0" smtClean="0"/>
              <a:t>학습을 시켜도 성능이 잘 나오지 않아 여러 정보를 검색하였습니다</a:t>
            </a:r>
            <a:r>
              <a:rPr lang="en-US" altLang="ko-KR" dirty="0" smtClean="0"/>
              <a:t>.</a:t>
            </a:r>
          </a:p>
          <a:p>
            <a:pPr lvl="1">
              <a:lnSpc>
                <a:spcPct val="200000"/>
              </a:lnSpc>
            </a:pPr>
            <a:r>
              <a:rPr lang="ko-KR" altLang="en-US" dirty="0" smtClean="0"/>
              <a:t>거의 모든 경우의 수 설정 값을 적용해도 성능이 잘 나오지 않아서 </a:t>
            </a:r>
            <a:r>
              <a:rPr lang="en-US" altLang="ko-KR" dirty="0" err="1" smtClean="0"/>
              <a:t>Haar</a:t>
            </a:r>
            <a:r>
              <a:rPr lang="en-US" altLang="ko-KR" dirty="0" smtClean="0"/>
              <a:t> -&gt; LBP cascade</a:t>
            </a:r>
            <a:r>
              <a:rPr lang="ko-KR" altLang="en-US" dirty="0" smtClean="0"/>
              <a:t>로 학습방식을 바꾸었습니다</a:t>
            </a:r>
            <a:r>
              <a:rPr lang="en-US" altLang="ko-KR" dirty="0" smtClean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dirty="0" smtClean="0"/>
              <a:t>LBP</a:t>
            </a:r>
            <a:r>
              <a:rPr lang="ko-KR" altLang="en-US" dirty="0" smtClean="0"/>
              <a:t>로 학습을 한 뒤 성능이 어느 정도 나오게 되었습니다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1914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Haar</a:t>
            </a:r>
            <a:r>
              <a:rPr lang="en-US" altLang="ko-KR" dirty="0" smtClean="0"/>
              <a:t> </a:t>
            </a:r>
            <a:r>
              <a:rPr lang="ko-KR" altLang="en-US" dirty="0" smtClean="0"/>
              <a:t>방식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/>
          </a:p>
          <a:p>
            <a:r>
              <a:rPr lang="en-US" altLang="ko-KR" dirty="0" err="1" smtClean="0"/>
              <a:t>Haar</a:t>
            </a:r>
            <a:r>
              <a:rPr lang="en-US" altLang="ko-KR" dirty="0" smtClean="0"/>
              <a:t> feature</a:t>
            </a:r>
          </a:p>
          <a:p>
            <a:pPr lvl="1">
              <a:lnSpc>
                <a:spcPct val="200000"/>
              </a:lnSpc>
            </a:pPr>
            <a:r>
              <a:rPr lang="ko-KR" altLang="en-US" dirty="0" smtClean="0"/>
              <a:t>기본적으로 </a:t>
            </a:r>
            <a:r>
              <a:rPr lang="ko-KR" altLang="en-US" dirty="0"/>
              <a:t>영상에서의 영역과 영역의 </a:t>
            </a:r>
            <a:r>
              <a:rPr lang="ko-KR" altLang="en-US" dirty="0" smtClean="0"/>
              <a:t>밝기 차를 </a:t>
            </a:r>
            <a:r>
              <a:rPr lang="ko-KR" altLang="en-US" dirty="0"/>
              <a:t>이용한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</a:t>
            </a:r>
          </a:p>
          <a:p>
            <a:pPr lvl="1">
              <a:lnSpc>
                <a:spcPct val="200000"/>
              </a:lnSpc>
            </a:pPr>
            <a:r>
              <a:rPr lang="ko-KR" altLang="en-US" dirty="0" smtClean="0"/>
              <a:t>그림</a:t>
            </a:r>
            <a:r>
              <a:rPr lang="en-US" altLang="ko-KR" dirty="0" smtClean="0"/>
              <a:t>(1)</a:t>
            </a:r>
            <a:r>
              <a:rPr lang="ko-KR" altLang="en-US" dirty="0" smtClean="0"/>
              <a:t>의 왼쪽과 </a:t>
            </a:r>
            <a:r>
              <a:rPr lang="ko-KR" altLang="en-US" dirty="0"/>
              <a:t>같이 다양한 형태의 </a:t>
            </a:r>
            <a:r>
              <a:rPr lang="en-US" altLang="ko-KR" dirty="0"/>
              <a:t>elementary feature</a:t>
            </a:r>
            <a:r>
              <a:rPr lang="ko-KR" altLang="en-US" dirty="0"/>
              <a:t>들이 </a:t>
            </a:r>
            <a:r>
              <a:rPr lang="ko-KR" altLang="en-US" dirty="0" smtClean="0"/>
              <a:t>존재한다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>
              <a:lnSpc>
                <a:spcPct val="200000"/>
              </a:lnSpc>
            </a:pPr>
            <a:r>
              <a:rPr lang="en-US" altLang="ko-KR" dirty="0" smtClean="0"/>
              <a:t>elementary </a:t>
            </a:r>
            <a:r>
              <a:rPr lang="en-US" altLang="ko-KR" dirty="0"/>
              <a:t>feature</a:t>
            </a:r>
            <a:r>
              <a:rPr lang="ko-KR" altLang="en-US" dirty="0"/>
              <a:t>들을 </a:t>
            </a:r>
            <a:r>
              <a:rPr lang="ko-KR" altLang="en-US" dirty="0" smtClean="0"/>
              <a:t>수백</a:t>
            </a:r>
            <a:r>
              <a:rPr lang="en-US" altLang="ko-KR" dirty="0"/>
              <a:t>, </a:t>
            </a:r>
            <a:r>
              <a:rPr lang="ko-KR" altLang="en-US" dirty="0" smtClean="0"/>
              <a:t>수천 개</a:t>
            </a:r>
            <a:r>
              <a:rPr lang="en-US" altLang="ko-KR" dirty="0" smtClean="0"/>
              <a:t> </a:t>
            </a:r>
            <a:r>
              <a:rPr lang="ko-KR" altLang="en-US" dirty="0"/>
              <a:t>조합하여</a:t>
            </a:r>
            <a:r>
              <a:rPr lang="en-US" altLang="ko-KR" dirty="0"/>
              <a:t>(</a:t>
            </a:r>
            <a:r>
              <a:rPr lang="ko-KR" altLang="en-US" dirty="0"/>
              <a:t>다양한 위치와 크기로</a:t>
            </a:r>
            <a:r>
              <a:rPr lang="en-US" altLang="ko-KR" dirty="0"/>
              <a:t>) </a:t>
            </a:r>
            <a:r>
              <a:rPr lang="ko-KR" altLang="en-US" dirty="0"/>
              <a:t>물체에 대한 특징을 </a:t>
            </a:r>
            <a:r>
              <a:rPr lang="ko-KR" altLang="en-US" dirty="0" smtClean="0"/>
              <a:t>추출하는 </a:t>
            </a:r>
            <a:r>
              <a:rPr lang="ko-KR" altLang="en-US" dirty="0"/>
              <a:t>방법이다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901155" y="3538114"/>
            <a:ext cx="4143174" cy="1991944"/>
            <a:chOff x="1310730" y="3155577"/>
            <a:chExt cx="4143174" cy="199194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r="-721" b="9950"/>
            <a:stretch/>
          </p:blipFill>
          <p:spPr>
            <a:xfrm>
              <a:off x="1310730" y="3155577"/>
              <a:ext cx="4143174" cy="162261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762250" y="4778189"/>
              <a:ext cx="9140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그림</a:t>
              </a:r>
              <a:r>
                <a:rPr lang="en-US" altLang="ko-KR" dirty="0" smtClean="0"/>
                <a:t>(1)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2589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Haar</a:t>
            </a:r>
            <a:r>
              <a:rPr lang="en-US" altLang="ko-KR" dirty="0" smtClean="0"/>
              <a:t> </a:t>
            </a:r>
            <a:r>
              <a:rPr lang="ko-KR" altLang="en-US" dirty="0" smtClean="0"/>
              <a:t>방식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주의사항</a:t>
            </a:r>
            <a:endParaRPr lang="en-US" altLang="ko-KR" dirty="0" smtClean="0"/>
          </a:p>
          <a:p>
            <a:pPr lvl="1">
              <a:lnSpc>
                <a:spcPct val="200000"/>
              </a:lnSpc>
            </a:pPr>
            <a:r>
              <a:rPr lang="ko-KR" altLang="en-US" dirty="0" smtClean="0"/>
              <a:t>영역간의 밝기 차를 </a:t>
            </a:r>
            <a:r>
              <a:rPr lang="ko-KR" altLang="en-US" dirty="0"/>
              <a:t>이용하기 때문에 </a:t>
            </a:r>
            <a:r>
              <a:rPr lang="ko-KR" altLang="en-US" dirty="0" smtClean="0"/>
              <a:t>검출하고자 </a:t>
            </a:r>
            <a:r>
              <a:rPr lang="ko-KR" altLang="en-US" dirty="0"/>
              <a:t>하는 </a:t>
            </a:r>
            <a:r>
              <a:rPr lang="ko-KR" altLang="en-US" dirty="0" smtClean="0"/>
              <a:t>물체가 </a:t>
            </a:r>
            <a:r>
              <a:rPr lang="ko-KR" altLang="en-US" dirty="0"/>
              <a:t>이러한 특성에 잘 부합되는지를 따져 보아야 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1">
              <a:lnSpc>
                <a:spcPct val="200000"/>
              </a:lnSpc>
            </a:pPr>
            <a:r>
              <a:rPr lang="ko-KR" altLang="en-US" dirty="0" smtClean="0"/>
              <a:t>얼굴은 </a:t>
            </a:r>
            <a:r>
              <a:rPr lang="ko-KR" altLang="en-US" dirty="0"/>
              <a:t>눈썹</a:t>
            </a:r>
            <a:r>
              <a:rPr lang="en-US" altLang="ko-KR" dirty="0"/>
              <a:t>, </a:t>
            </a:r>
            <a:r>
              <a:rPr lang="ko-KR" altLang="en-US" dirty="0"/>
              <a:t>눈동자</a:t>
            </a:r>
            <a:r>
              <a:rPr lang="en-US" altLang="ko-KR" dirty="0"/>
              <a:t>, </a:t>
            </a:r>
            <a:r>
              <a:rPr lang="ko-KR" altLang="en-US" dirty="0"/>
              <a:t>입술</a:t>
            </a:r>
            <a:r>
              <a:rPr lang="en-US" altLang="ko-KR" dirty="0"/>
              <a:t>, </a:t>
            </a:r>
            <a:r>
              <a:rPr lang="ko-KR" altLang="en-US" dirty="0"/>
              <a:t>머리카락 등이 특징적인 밝기 차를 가지기 때문에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Haar</a:t>
            </a:r>
            <a:r>
              <a:rPr lang="en-US" altLang="ko-KR" dirty="0" smtClean="0"/>
              <a:t> </a:t>
            </a:r>
            <a:r>
              <a:rPr lang="en-US" altLang="ko-KR" dirty="0"/>
              <a:t>feature</a:t>
            </a:r>
            <a:r>
              <a:rPr lang="ko-KR" altLang="en-US" dirty="0"/>
              <a:t>를 적용하기에 </a:t>
            </a:r>
            <a:r>
              <a:rPr lang="ko-KR" altLang="en-US" dirty="0" smtClean="0"/>
              <a:t>적합한 </a:t>
            </a:r>
            <a:r>
              <a:rPr lang="ko-KR" altLang="en-US" dirty="0"/>
              <a:t>대상으로 볼 수 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1">
              <a:lnSpc>
                <a:spcPct val="200000"/>
              </a:lnSpc>
            </a:pPr>
            <a:r>
              <a:rPr lang="ko-KR" altLang="en-US" dirty="0" smtClean="0"/>
              <a:t>밝기 </a:t>
            </a:r>
            <a:r>
              <a:rPr lang="ko-KR" altLang="en-US" dirty="0"/>
              <a:t>변화에 영향을 받으며 </a:t>
            </a:r>
            <a:r>
              <a:rPr lang="ko-KR" altLang="en-US" dirty="0">
                <a:solidFill>
                  <a:srgbClr val="FF0000"/>
                </a:solidFill>
              </a:rPr>
              <a:t>물체가 회전된 경우에는 검출이 힘들다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en-US" altLang="ko-KR" dirty="0"/>
          </a:p>
          <a:p>
            <a:pPr lvl="1"/>
            <a:endParaRPr lang="en-US" altLang="ko-KR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26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LBP </a:t>
            </a:r>
            <a:r>
              <a:rPr lang="ko-KR" altLang="en-US" dirty="0" smtClean="0"/>
              <a:t>방식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LBP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Local Binary </a:t>
            </a:r>
            <a:r>
              <a:rPr lang="en-US" altLang="ko-KR" dirty="0" smtClean="0"/>
              <a:t>Pattern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영상의 </a:t>
            </a:r>
            <a:r>
              <a:rPr lang="en-US" altLang="ko-KR" dirty="0" smtClean="0"/>
              <a:t>texture(</a:t>
            </a:r>
            <a:r>
              <a:rPr lang="ko-KR" altLang="en-US" dirty="0" smtClean="0"/>
              <a:t>질감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</a:t>
            </a:r>
            <a:r>
              <a:rPr lang="ko-KR" altLang="en-US" dirty="0"/>
              <a:t>분류하기 위한 용도로 개발된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얼굴인식과 </a:t>
            </a:r>
            <a:r>
              <a:rPr lang="ko-KR" altLang="en-US" dirty="0"/>
              <a:t>같은 다른 영상인식 응용에도 활용되고 </a:t>
            </a:r>
            <a:r>
              <a:rPr lang="ko-KR" altLang="en-US" dirty="0" smtClean="0"/>
              <a:t>있다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각 </a:t>
            </a:r>
            <a:r>
              <a:rPr lang="ko-KR" altLang="en-US" dirty="0"/>
              <a:t>픽셀들에 대해 계산된 인덱스 값에 대해 히스토그램을 구한 후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히스토그램을 </a:t>
            </a:r>
            <a:r>
              <a:rPr lang="ko-KR" altLang="en-US" dirty="0"/>
              <a:t>해당 영상 영역에 대한 </a:t>
            </a:r>
            <a:r>
              <a:rPr lang="en-US" altLang="ko-KR" dirty="0" smtClean="0"/>
              <a:t>texture</a:t>
            </a:r>
            <a:r>
              <a:rPr lang="ko-KR" altLang="en-US" dirty="0" smtClean="0"/>
              <a:t> </a:t>
            </a:r>
            <a:r>
              <a:rPr lang="ko-KR" altLang="en-US" dirty="0"/>
              <a:t>모델로 활용하는 것이 원래의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LBP</a:t>
            </a:r>
            <a:r>
              <a:rPr lang="ko-KR" altLang="en-US" dirty="0" smtClean="0"/>
              <a:t>이다</a:t>
            </a:r>
            <a:r>
              <a:rPr lang="en-US" altLang="ko-KR" dirty="0"/>
              <a:t>(</a:t>
            </a:r>
            <a:r>
              <a:rPr lang="ko-KR" altLang="en-US" dirty="0"/>
              <a:t>잔디밭인지</a:t>
            </a:r>
            <a:r>
              <a:rPr lang="en-US" altLang="ko-KR" dirty="0"/>
              <a:t>, </a:t>
            </a:r>
            <a:r>
              <a:rPr lang="ko-KR" altLang="en-US" dirty="0"/>
              <a:t>숲인지</a:t>
            </a:r>
            <a:r>
              <a:rPr lang="en-US" altLang="ko-KR" dirty="0"/>
              <a:t>, </a:t>
            </a:r>
            <a:r>
              <a:rPr lang="ko-KR" altLang="en-US" dirty="0"/>
              <a:t>땅인지</a:t>
            </a:r>
            <a:r>
              <a:rPr lang="en-US" altLang="ko-KR" dirty="0"/>
              <a:t>, </a:t>
            </a:r>
            <a:r>
              <a:rPr lang="ko-KR" altLang="en-US" dirty="0"/>
              <a:t>벽인지 등 </a:t>
            </a:r>
            <a:r>
              <a:rPr lang="ko-KR" altLang="en-US" dirty="0" smtClean="0"/>
              <a:t>분류하는 </a:t>
            </a:r>
            <a:r>
              <a:rPr lang="ko-KR" altLang="en-US" dirty="0"/>
              <a:t>용도</a:t>
            </a:r>
            <a:r>
              <a:rPr lang="en-US" altLang="ko-KR" dirty="0"/>
              <a:t>).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933450" y="2581461"/>
            <a:ext cx="5429250" cy="1445657"/>
            <a:chOff x="933450" y="2581461"/>
            <a:chExt cx="5429250" cy="144565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3450" y="2581461"/>
              <a:ext cx="5429250" cy="107632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857500" y="3657786"/>
              <a:ext cx="9140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그림</a:t>
              </a:r>
              <a:r>
                <a:rPr lang="en-US" altLang="ko-KR" dirty="0" smtClean="0"/>
                <a:t>(2)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3596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LBP </a:t>
            </a:r>
            <a:r>
              <a:rPr lang="ko-KR" altLang="en-US" dirty="0"/>
              <a:t>방식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얼굴인식 </a:t>
            </a:r>
            <a:endParaRPr lang="en-US" altLang="ko-KR" dirty="0" smtClean="0"/>
          </a:p>
          <a:p>
            <a:pPr lvl="1">
              <a:lnSpc>
                <a:spcPct val="200000"/>
              </a:lnSpc>
            </a:pPr>
            <a:r>
              <a:rPr lang="ko-KR" altLang="en-US" dirty="0" smtClean="0"/>
              <a:t>얼굴인식에 </a:t>
            </a:r>
            <a:r>
              <a:rPr lang="ko-KR" altLang="en-US" dirty="0"/>
              <a:t>활용한 한 </a:t>
            </a:r>
            <a:r>
              <a:rPr lang="ko-KR" altLang="en-US" dirty="0" smtClean="0"/>
              <a:t>예를 </a:t>
            </a:r>
            <a:r>
              <a:rPr lang="ko-KR" altLang="en-US" dirty="0"/>
              <a:t>보면 </a:t>
            </a:r>
            <a:r>
              <a:rPr lang="ko-KR" altLang="en-US" dirty="0" smtClean="0"/>
              <a:t>얼굴을 </a:t>
            </a:r>
            <a:r>
              <a:rPr lang="ko-KR" altLang="en-US" dirty="0"/>
              <a:t>일정한 크기의 셀로 분할한 후 각 </a:t>
            </a:r>
            <a:r>
              <a:rPr lang="ko-KR" altLang="en-US" dirty="0" smtClean="0"/>
              <a:t>셀마다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해당 </a:t>
            </a:r>
            <a:r>
              <a:rPr lang="ko-KR" altLang="en-US" dirty="0"/>
              <a:t>셀에 속하는 </a:t>
            </a:r>
            <a:r>
              <a:rPr lang="en-US" altLang="ko-KR" dirty="0"/>
              <a:t>LBP </a:t>
            </a:r>
            <a:r>
              <a:rPr lang="ko-KR" altLang="en-US" dirty="0"/>
              <a:t>인덱스 값들에 대한 </a:t>
            </a:r>
            <a:r>
              <a:rPr lang="ko-KR" altLang="en-US" dirty="0" smtClean="0"/>
              <a:t>히스토그램을 구하고</a:t>
            </a:r>
            <a:r>
              <a:rPr lang="en-US" altLang="ko-KR" dirty="0" smtClean="0"/>
              <a:t> </a:t>
            </a:r>
            <a:r>
              <a:rPr lang="ko-KR" altLang="en-US" dirty="0"/>
              <a:t>이렇게 구한 히스토그램들을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일렬로 </a:t>
            </a:r>
            <a:r>
              <a:rPr lang="ko-KR" altLang="en-US" dirty="0"/>
              <a:t>연결한 벡터를 최종 </a:t>
            </a:r>
            <a:r>
              <a:rPr lang="en-US" altLang="ko-KR" dirty="0"/>
              <a:t>feature</a:t>
            </a:r>
            <a:r>
              <a:rPr lang="ko-KR" altLang="en-US" dirty="0"/>
              <a:t>로 사용하는 방법 등이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3167248"/>
            <a:ext cx="461010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LBP </a:t>
            </a:r>
            <a:r>
              <a:rPr lang="ko-KR" altLang="en-US" dirty="0"/>
              <a:t>방식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LBP </a:t>
            </a:r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>
              <a:lnSpc>
                <a:spcPct val="200000"/>
              </a:lnSpc>
            </a:pPr>
            <a:r>
              <a:rPr lang="ko-KR" altLang="en-US" dirty="0" smtClean="0"/>
              <a:t>기본적으로 </a:t>
            </a:r>
            <a:r>
              <a:rPr lang="en-US" altLang="ko-KR" dirty="0"/>
              <a:t>circular texture </a:t>
            </a:r>
            <a:r>
              <a:rPr lang="ko-KR" altLang="en-US" dirty="0"/>
              <a:t>정보로서 영상의 밝기 변화에 무관한 영상 </a:t>
            </a:r>
            <a:r>
              <a:rPr lang="en-US" altLang="ko-KR" dirty="0"/>
              <a:t>feature</a:t>
            </a:r>
            <a:r>
              <a:rPr lang="ko-KR" altLang="en-US" dirty="0"/>
              <a:t>로 볼 수 있다</a:t>
            </a:r>
            <a:r>
              <a:rPr lang="en-US" altLang="ko-KR" dirty="0"/>
              <a:t>. </a:t>
            </a:r>
          </a:p>
          <a:p>
            <a:pPr lvl="1">
              <a:lnSpc>
                <a:spcPct val="200000"/>
              </a:lnSpc>
            </a:pPr>
            <a:r>
              <a:rPr lang="ko-KR" altLang="en-US" dirty="0" smtClean="0"/>
              <a:t>대부분의 </a:t>
            </a:r>
            <a:r>
              <a:rPr lang="en-US" altLang="ko-KR" dirty="0"/>
              <a:t>LBP </a:t>
            </a:r>
            <a:r>
              <a:rPr lang="ko-KR" altLang="en-US" dirty="0"/>
              <a:t>응용은 검출</a:t>
            </a:r>
            <a:r>
              <a:rPr lang="en-US" altLang="ko-KR" dirty="0"/>
              <a:t>(detection)</a:t>
            </a:r>
            <a:r>
              <a:rPr lang="ko-KR" altLang="en-US" dirty="0"/>
              <a:t>이 아닌 인식</a:t>
            </a:r>
            <a:r>
              <a:rPr lang="en-US" altLang="ko-KR" dirty="0"/>
              <a:t>(recognition) </a:t>
            </a:r>
            <a:r>
              <a:rPr lang="ko-KR" altLang="en-US" dirty="0"/>
              <a:t>용이었지만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detection </a:t>
            </a:r>
            <a:r>
              <a:rPr lang="ko-KR" altLang="en-US" dirty="0"/>
              <a:t>관점에서 봤을 때 </a:t>
            </a:r>
            <a:r>
              <a:rPr lang="en-US" altLang="ko-KR" dirty="0"/>
              <a:t>LBP</a:t>
            </a:r>
            <a:r>
              <a:rPr lang="ko-KR" altLang="en-US" dirty="0"/>
              <a:t>의 활용을 생각해 보면 </a:t>
            </a:r>
            <a:r>
              <a:rPr lang="ko-KR" altLang="en-US" dirty="0" smtClean="0"/>
              <a:t>내부 </a:t>
            </a:r>
            <a:r>
              <a:rPr lang="ko-KR" altLang="en-US" dirty="0"/>
              <a:t>패턴이 존재하는 물체를 검출하는데 </a:t>
            </a:r>
            <a:r>
              <a:rPr lang="ko-KR" altLang="en-US" dirty="0" smtClean="0"/>
              <a:t>적합하다</a:t>
            </a:r>
            <a:r>
              <a:rPr lang="en-US" altLang="ko-KR" dirty="0" smtClean="0"/>
              <a:t>.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기본적인 </a:t>
            </a:r>
            <a:r>
              <a:rPr lang="ko-KR" altLang="en-US" dirty="0"/>
              <a:t>특성은 </a:t>
            </a:r>
            <a:r>
              <a:rPr lang="en-US" altLang="ko-KR" dirty="0" err="1"/>
              <a:t>Haar</a:t>
            </a:r>
            <a:r>
              <a:rPr lang="en-US" altLang="ko-KR" dirty="0"/>
              <a:t> feature</a:t>
            </a:r>
            <a:r>
              <a:rPr lang="ko-KR" altLang="en-US" dirty="0"/>
              <a:t>와 큰 차이가 없으나 </a:t>
            </a:r>
            <a:r>
              <a:rPr lang="en-US" altLang="ko-KR" dirty="0" err="1" smtClean="0"/>
              <a:t>Haar</a:t>
            </a:r>
            <a:r>
              <a:rPr lang="ko-KR" altLang="en-US" dirty="0"/>
              <a:t>보다는 좀더 복잡한</a:t>
            </a:r>
            <a:r>
              <a:rPr lang="en-US" altLang="ko-KR" dirty="0"/>
              <a:t>(</a:t>
            </a:r>
            <a:r>
              <a:rPr lang="ko-KR" altLang="en-US" dirty="0"/>
              <a:t>세밀한</a:t>
            </a:r>
            <a:r>
              <a:rPr lang="en-US" altLang="ko-KR" dirty="0"/>
              <a:t>) </a:t>
            </a:r>
            <a:r>
              <a:rPr lang="ko-KR" altLang="en-US" dirty="0"/>
              <a:t>패턴 변화를 표현할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763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진행 상황</a:t>
            </a:r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609600" y="1052736"/>
            <a:ext cx="10972800" cy="5400600"/>
          </a:xfrm>
          <a:prstGeom prst="rect">
            <a:avLst/>
          </a:prstGeom>
        </p:spPr>
        <p:txBody>
          <a:bodyPr vert="horz" wrap="square" lIns="7200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v"/>
              <a:defRPr sz="1600" b="1" kern="1200">
                <a:solidFill>
                  <a:srgbClr val="003366"/>
                </a:solidFill>
                <a:latin typeface="+mn-lt"/>
                <a:ea typeface="+mn-ea"/>
                <a:cs typeface="+mn-cs"/>
              </a:defRPr>
            </a:lvl1pPr>
            <a:lvl2pPr marL="612000" indent="-2857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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4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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52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100" b="1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1404000" indent="-2286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"/>
              <a:defRPr sz="1100" b="1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현재 상황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LBP</a:t>
            </a:r>
            <a:r>
              <a:rPr lang="ko-KR" altLang="en-US" dirty="0" smtClean="0"/>
              <a:t>를 이용하여 어느 정도 성능을 얻게 되었습니다</a:t>
            </a:r>
            <a:r>
              <a:rPr lang="en-US" altLang="ko-KR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오른쪽으로 </a:t>
            </a:r>
            <a:r>
              <a:rPr lang="en-US" altLang="ko-KR" dirty="0" smtClean="0"/>
              <a:t>45</a:t>
            </a:r>
            <a:r>
              <a:rPr lang="ko-KR" altLang="en-US" dirty="0" smtClean="0"/>
              <a:t>도 회전 시킨 얼굴만 학습시켜서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오른쪽으로 </a:t>
            </a:r>
            <a:r>
              <a:rPr lang="en-US" altLang="ko-KR" dirty="0" smtClean="0"/>
              <a:t>45</a:t>
            </a:r>
            <a:r>
              <a:rPr lang="ko-KR" altLang="en-US" dirty="0" smtClean="0"/>
              <a:t>도 회전 시켰을 때에만 검출이 됩니다</a:t>
            </a:r>
            <a:r>
              <a:rPr lang="en-US" altLang="ko-KR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연구실의 다른 사람들의 얼굴과 룸메이트의 얼굴은 잘 검출을 하는데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 얼굴은 검출하지 못하여서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선운형이</a:t>
            </a:r>
            <a:r>
              <a:rPr lang="ko-KR" altLang="en-US" dirty="0" smtClean="0"/>
              <a:t> 테스트하신 동영상을 첨부하였습니다</a:t>
            </a:r>
            <a:r>
              <a:rPr lang="en-US" altLang="ko-KR" dirty="0" smtClean="0"/>
              <a:t>. 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학습시킨 얼굴들의 특징과 저의 특징이 잘 맞지 않은 것이 이유 같습니다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 smtClean="0"/>
              <a:t>보통 사람보다 얼굴 폭이 좁고 긴 얼굴 형태</a:t>
            </a:r>
            <a:r>
              <a:rPr lang="en-US" altLang="ko-KR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테스트를 위하여 정밀한 학습이 아닌 간단한 학습을 시켜서 성능이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많이 </a:t>
            </a:r>
            <a:r>
              <a:rPr lang="ko-KR" altLang="en-US" dirty="0" smtClean="0"/>
              <a:t>좋지는 않습니다</a:t>
            </a:r>
            <a:r>
              <a:rPr lang="en-US" altLang="ko-KR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얼굴의</a:t>
            </a:r>
            <a:r>
              <a:rPr lang="en-US" altLang="ko-KR" dirty="0"/>
              <a:t> </a:t>
            </a:r>
            <a:r>
              <a:rPr lang="ko-KR" altLang="en-US" dirty="0" smtClean="0"/>
              <a:t>각도</a:t>
            </a:r>
            <a:r>
              <a:rPr lang="en-US" altLang="ko-KR" dirty="0" smtClean="0"/>
              <a:t>(</a:t>
            </a:r>
            <a:r>
              <a:rPr lang="ko-KR" altLang="en-US" dirty="0" smtClean="0"/>
              <a:t>위아래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따라 성능이 조금 다릅니다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 smtClean="0"/>
              <a:t>다음주 계획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다른 각도</a:t>
            </a:r>
            <a:r>
              <a:rPr lang="en-US" altLang="ko-KR" dirty="0" smtClean="0"/>
              <a:t>(</a:t>
            </a:r>
            <a:r>
              <a:rPr lang="ko-KR" altLang="en-US" dirty="0" smtClean="0"/>
              <a:t>비슷한 각도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이미지들도 학습시킬 때 포함하여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성능을 확인 할 예정입니다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더 나은 성능을 위해 설정 값을 변화시키며 학습을 해보고 좋은 성능을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내는 검출기를 얻을 예정입니다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3" name="record_20141002_19025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15692" y="2828407"/>
            <a:ext cx="3825222" cy="271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89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ESD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65000"/>
          </a:schemeClr>
        </a:solidFill>
        <a:ln w="12700">
          <a:solidFill>
            <a:schemeClr val="tx1"/>
          </a:solidFill>
        </a:ln>
      </a:spPr>
      <a:bodyPr rtlCol="0" anchor="ctr"/>
      <a:lstStyle>
        <a:defPPr algn="ctr">
          <a:defRPr sz="1400" b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FF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7625</TotalTime>
  <Words>280</Words>
  <Application>Microsoft Office PowerPoint</Application>
  <PresentationFormat>와이드스크린</PresentationFormat>
  <Paragraphs>58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맑은 고딕</vt:lpstr>
      <vt:lpstr>Arial</vt:lpstr>
      <vt:lpstr>Wingdings</vt:lpstr>
      <vt:lpstr>Wingdings 2</vt:lpstr>
      <vt:lpstr>ESDL</vt:lpstr>
      <vt:lpstr>10월 1주차 보고</vt:lpstr>
      <vt:lpstr>진행 상황</vt:lpstr>
      <vt:lpstr>Haar 방식</vt:lpstr>
      <vt:lpstr>Haar 방식</vt:lpstr>
      <vt:lpstr>LBP 방식</vt:lpstr>
      <vt:lpstr>LBP 방식</vt:lpstr>
      <vt:lpstr>LBP 방식</vt:lpstr>
      <vt:lpstr>진행 상황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박민우</dc:creator>
  <cp:lastModifiedBy>kwon</cp:lastModifiedBy>
  <cp:revision>207</cp:revision>
  <dcterms:created xsi:type="dcterms:W3CDTF">2014-03-17T13:03:38Z</dcterms:created>
  <dcterms:modified xsi:type="dcterms:W3CDTF">2014-10-02T14:03:26Z</dcterms:modified>
</cp:coreProperties>
</file>